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  <p:embeddedFont>
      <p:font typeface="Open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C2DD833-8028-4D19-A9FA-951649536B02}">
  <a:tblStyle styleId="{AC2DD833-8028-4D19-A9FA-951649536B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3DD604DA-7166-4E14-B927-BB949C0693E3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37" Type="http://schemas.openxmlformats.org/officeDocument/2006/relationships/font" Target="fonts/OpenSans-bold.fntdata"/><Relationship Id="rId14" Type="http://schemas.openxmlformats.org/officeDocument/2006/relationships/slide" Target="slides/slide9.xml"/><Relationship Id="rId36" Type="http://schemas.openxmlformats.org/officeDocument/2006/relationships/font" Target="fonts/OpenSans-regular.fntdata"/><Relationship Id="rId17" Type="http://schemas.openxmlformats.org/officeDocument/2006/relationships/slide" Target="slides/slide12.xml"/><Relationship Id="rId39" Type="http://schemas.openxmlformats.org/officeDocument/2006/relationships/font" Target="fonts/OpenSans-boldItalic.fntdata"/><Relationship Id="rId16" Type="http://schemas.openxmlformats.org/officeDocument/2006/relationships/slide" Target="slides/slide11.xml"/><Relationship Id="rId38" Type="http://schemas.openxmlformats.org/officeDocument/2006/relationships/font" Target="fonts/OpenSans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cc308fb0c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cc308fb0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cc308fb0c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cc308fb0c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cc308fb0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cc308fb0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cc308fb0c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cc308fb0c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33da602b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33da602b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d28ae4f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8d28ae4f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633da602b5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633da602b5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cc308fb0c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cc308fb0c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33da602b5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33da602b5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33da602b5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633da602b5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cc308fb0c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cc308fb0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8fc0e89aed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8fc0e89aed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33da602b5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33da602b5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7479171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7479171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f855b4e2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f855b4e2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7469d654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7469d654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cc308fb0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cc308fb0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7469d654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7469d654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8f855b4e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8f855b4e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cc308fb0c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cc308fb0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cc308fb0c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cc308fb0c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st.koreaedugroup.com/2019/login.asp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mailto:frogteam@naver.com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kit-lec/WebWork_B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577050" y="2465450"/>
            <a:ext cx="8336700" cy="7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Java 프레임웍기반 풀스택 양성 B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501027" y="32491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2020. 04.28  ~ </a:t>
            </a:r>
            <a:r>
              <a:rPr b="1" lang="ko"/>
              <a:t>2021.1.5</a:t>
            </a:r>
            <a:r>
              <a:rPr lang="ko"/>
              <a:t> </a:t>
            </a:r>
            <a:r>
              <a:rPr lang="ko"/>
              <a:t>    15:30 ~ 22:00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9125" y="710963"/>
            <a:ext cx="1996925" cy="15908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/>
          <p:nvPr/>
        </p:nvSpPr>
        <p:spPr>
          <a:xfrm>
            <a:off x="3454125" y="3753350"/>
            <a:ext cx="1257900" cy="471600"/>
          </a:xfrm>
          <a:prstGeom prst="wedgeRoundRectCallout">
            <a:avLst>
              <a:gd fmla="val 18546" name="adj1"/>
              <a:gd fmla="val -86361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12.14 → 1.5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강의 환경</a:t>
            </a:r>
            <a:endParaRPr sz="3000"/>
          </a:p>
        </p:txBody>
      </p:sp>
      <p:pic>
        <p:nvPicPr>
          <p:cNvPr id="158" name="Google Shape;1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0319" y="3205594"/>
            <a:ext cx="1867550" cy="109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1150" y="910550"/>
            <a:ext cx="2365475" cy="768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1050" y="688700"/>
            <a:ext cx="1163300" cy="116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/>
          <p:nvPr/>
        </p:nvSpPr>
        <p:spPr>
          <a:xfrm>
            <a:off x="6401050" y="788100"/>
            <a:ext cx="930000" cy="9645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4253425" y="1852000"/>
            <a:ext cx="1963200" cy="951000"/>
          </a:xfrm>
          <a:prstGeom prst="wedgeRoundRectCallout">
            <a:avLst>
              <a:gd fmla="val -31114" name="adj1"/>
              <a:gd fmla="val -65691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강의 PPT, 문서 관련 자료는 구글드라이브</a:t>
            </a: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7423675" y="1942362"/>
            <a:ext cx="1472100" cy="951000"/>
          </a:xfrm>
          <a:prstGeom prst="wedgeRoundRectCallout">
            <a:avLst>
              <a:gd fmla="val -17594" name="adj1"/>
              <a:gd fmla="val -67016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강의 소스는 드롭박스에서 실시간 공유!</a:t>
            </a:r>
            <a:endParaRPr/>
          </a:p>
        </p:txBody>
      </p:sp>
      <p:graphicFrame>
        <p:nvGraphicFramePr>
          <p:cNvPr id="164" name="Google Shape;164;p22"/>
          <p:cNvGraphicFramePr/>
          <p:nvPr/>
        </p:nvGraphicFramePr>
        <p:xfrm>
          <a:off x="286900" y="1479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{AC2DD833-8028-4D19-A9FA-951649536B02}</a:tableStyleId>
              </a:tblPr>
              <a:tblGrid>
                <a:gridCol w="1301175"/>
                <a:gridCol w="1872275"/>
              </a:tblGrid>
              <a:tr h="436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JAVA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JDK 1.8.x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36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IDE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이클립스, VisualStudioCode 외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36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서버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Tomcat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36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DBMS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Oracle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36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Spring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5.x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36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Android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AndroidStudio 3.x??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65" name="Google Shape;165;p22"/>
          <p:cNvSpPr/>
          <p:nvPr/>
        </p:nvSpPr>
        <p:spPr>
          <a:xfrm>
            <a:off x="7042675" y="3161550"/>
            <a:ext cx="1963200" cy="1695600"/>
          </a:xfrm>
          <a:prstGeom prst="wedgeRoundRectCallout">
            <a:avLst>
              <a:gd fmla="val -84239" name="adj1"/>
              <a:gd fmla="val -9677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학원특성상 자료 손실의 위험이 있습니다.  틈틈히 (최소 주1회)는 백업 받아둡시다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6375" y="1168050"/>
            <a:ext cx="4460027" cy="296827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3"/>
          <p:cNvSpPr txBox="1"/>
          <p:nvPr>
            <p:ph type="title"/>
          </p:nvPr>
        </p:nvSpPr>
        <p:spPr>
          <a:xfrm>
            <a:off x="7294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개인 노트북 사용자 (</a:t>
            </a:r>
            <a:r>
              <a:rPr lang="ko" sz="3000">
                <a:solidFill>
                  <a:srgbClr val="9900FF"/>
                </a:solidFill>
              </a:rPr>
              <a:t>추천</a:t>
            </a:r>
            <a:r>
              <a:rPr lang="ko" sz="3000"/>
              <a:t>)</a:t>
            </a:r>
            <a:endParaRPr sz="3000"/>
          </a:p>
        </p:txBody>
      </p:sp>
      <p:sp>
        <p:nvSpPr>
          <p:cNvPr id="172" name="Google Shape;172;p23"/>
          <p:cNvSpPr txBox="1"/>
          <p:nvPr>
            <p:ph idx="1" type="body"/>
          </p:nvPr>
        </p:nvSpPr>
        <p:spPr>
          <a:xfrm>
            <a:off x="175075" y="1244250"/>
            <a:ext cx="5116800" cy="29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강의 환경이나 세팅 최대한 따라와 주세요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/>
              <a:t>추천사양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ko" sz="1800"/>
              <a:t>Core i5 이상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 sz="1800"/>
              <a:t>램8G 이상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 sz="1800"/>
              <a:t>SSD 256G이상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 sz="1800"/>
              <a:t>C드라이브 여유공간 50G 이상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 sz="1800"/>
              <a:t>15” 급 이상 (권장)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 sz="1800"/>
              <a:t>Windows10  64bit (</a:t>
            </a:r>
            <a:r>
              <a:rPr lang="ko" sz="1800">
                <a:solidFill>
                  <a:srgbClr val="FF0000"/>
                </a:solidFill>
              </a:rPr>
              <a:t>필수</a:t>
            </a:r>
            <a:r>
              <a:rPr lang="ko" sz="1800"/>
              <a:t>) </a:t>
            </a:r>
            <a:br>
              <a:rPr lang="ko" sz="1800"/>
            </a:br>
            <a:r>
              <a:rPr lang="ko" sz="1800">
                <a:solidFill>
                  <a:srgbClr val="FF0000"/>
                </a:solidFill>
                <a:highlight>
                  <a:srgbClr val="FFFF00"/>
                </a:highlight>
              </a:rPr>
              <a:t>사용자폴더 한글 특수문자 금지</a:t>
            </a:r>
            <a:endParaRPr sz="180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3" name="Google Shape;173;p23"/>
          <p:cNvSpPr/>
          <p:nvPr/>
        </p:nvSpPr>
        <p:spPr>
          <a:xfrm>
            <a:off x="274025" y="4623300"/>
            <a:ext cx="8494200" cy="4755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8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맥북 사용자</a:t>
            </a:r>
            <a:r>
              <a:rPr lang="ko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는, 쉘 명령어등을 ‘직접’ 다루시고 시스템 관리할수 없다면 비추합니다.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4"/>
          <p:cNvPicPr preferRelativeResize="0"/>
          <p:nvPr/>
        </p:nvPicPr>
        <p:blipFill rotWithShape="1">
          <a:blip r:embed="rId3">
            <a:alphaModFix/>
          </a:blip>
          <a:srcRect b="2922" l="8700" r="11624" t="0"/>
          <a:stretch/>
        </p:blipFill>
        <p:spPr>
          <a:xfrm>
            <a:off x="7649275" y="631075"/>
            <a:ext cx="1314475" cy="132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4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학원컴 쓰실때 금지사항!</a:t>
            </a:r>
            <a:endParaRPr/>
          </a:p>
        </p:txBody>
      </p:sp>
      <p:sp>
        <p:nvSpPr>
          <p:cNvPr id="180" name="Google Shape;180;p24"/>
          <p:cNvSpPr txBox="1"/>
          <p:nvPr>
            <p:ph idx="1" type="body"/>
          </p:nvPr>
        </p:nvSpPr>
        <p:spPr>
          <a:xfrm>
            <a:off x="272250" y="1240675"/>
            <a:ext cx="7999500" cy="38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ko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타 강의 수강 학생들 자료 있으니,  다른 파일은 손대지 마세요.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ko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다른 프로그램 이나,  출처 불명의 </a:t>
            </a:r>
            <a:r>
              <a:rPr lang="ko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수상한 사이트 방문, 프로그램 설치</a:t>
            </a:r>
            <a:r>
              <a:rPr lang="ko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금지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ko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학원컴 세팅값</a:t>
            </a:r>
            <a:r>
              <a:rPr lang="ko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(시스템 설정, 암호, 레지스트리) 변경 금지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수업시간중 게임, 유튜브, 인터넷, 카톡 금지.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ko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퇴실시: 로그아웃, 전원끄기 + USB, 개인물품 챙기기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type="title"/>
          </p:nvPr>
        </p:nvSpPr>
        <p:spPr>
          <a:xfrm>
            <a:off x="729450" y="480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당부, 당부..</a:t>
            </a:r>
            <a:endParaRPr sz="3000"/>
          </a:p>
        </p:txBody>
      </p:sp>
      <p:sp>
        <p:nvSpPr>
          <p:cNvPr id="186" name="Google Shape;186;p25"/>
          <p:cNvSpPr txBox="1"/>
          <p:nvPr>
            <p:ph idx="1" type="body"/>
          </p:nvPr>
        </p:nvSpPr>
        <p:spPr>
          <a:xfrm>
            <a:off x="577050" y="1316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ko" sz="2400"/>
              <a:t>지각, 결석, 조퇴…  NO!!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ko" sz="2400"/>
              <a:t>꼭 매일!, </a:t>
            </a:r>
            <a:r>
              <a:rPr b="1" lang="ko" sz="2400">
                <a:solidFill>
                  <a:srgbClr val="980000"/>
                </a:solidFill>
                <a:highlight>
                  <a:srgbClr val="FFFF00"/>
                </a:highlight>
              </a:rPr>
              <a:t>복습+연습  1~4시간 이상</a:t>
            </a:r>
            <a:r>
              <a:rPr lang="ko" sz="2400"/>
              <a:t>!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ko" sz="2400"/>
              <a:t>눈으로만 보지 말고  꼭 직접 작성 + 응용!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ko" sz="2400">
                <a:solidFill>
                  <a:srgbClr val="9900FF"/>
                </a:solidFill>
              </a:rPr>
              <a:t>생각</a:t>
            </a:r>
            <a:r>
              <a:rPr lang="ko" sz="2400"/>
              <a:t>, </a:t>
            </a:r>
            <a:r>
              <a:rPr lang="ko" sz="2400">
                <a:solidFill>
                  <a:srgbClr val="9900FF"/>
                </a:solidFill>
              </a:rPr>
              <a:t>예측</a:t>
            </a:r>
            <a:r>
              <a:rPr lang="ko" sz="2400"/>
              <a:t>, </a:t>
            </a:r>
            <a:r>
              <a:rPr lang="ko" sz="2400">
                <a:solidFill>
                  <a:srgbClr val="9900FF"/>
                </a:solidFill>
              </a:rPr>
              <a:t>디버깅</a:t>
            </a:r>
            <a:r>
              <a:rPr lang="ko" sz="2400"/>
              <a:t>!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ko" sz="2400">
                <a:solidFill>
                  <a:srgbClr val="980000"/>
                </a:solidFill>
                <a:highlight>
                  <a:srgbClr val="FFFF00"/>
                </a:highlight>
              </a:rPr>
              <a:t>‘</a:t>
            </a:r>
            <a:r>
              <a:rPr b="1" lang="ko" sz="2400">
                <a:solidFill>
                  <a:srgbClr val="980000"/>
                </a:solidFill>
                <a:highlight>
                  <a:srgbClr val="FFFF00"/>
                </a:highlight>
              </a:rPr>
              <a:t>첫 2주’</a:t>
            </a:r>
            <a:r>
              <a:rPr lang="ko" sz="2400">
                <a:solidFill>
                  <a:srgbClr val="980000"/>
                </a:solidFill>
                <a:highlight>
                  <a:srgbClr val="FFFF00"/>
                </a:highlight>
              </a:rPr>
              <a:t>에 성취도의 상당부분이 결정됩니다</a:t>
            </a:r>
            <a:r>
              <a:rPr lang="ko" sz="2400"/>
              <a:t>..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ko" sz="2400">
                <a:solidFill>
                  <a:srgbClr val="0000FF"/>
                </a:solidFill>
              </a:rPr>
              <a:t>수업시간중수행</a:t>
            </a:r>
            <a:r>
              <a:rPr lang="ko" sz="2400"/>
              <a:t> + </a:t>
            </a:r>
            <a:r>
              <a:rPr lang="ko" sz="2400">
                <a:solidFill>
                  <a:srgbClr val="0000FF"/>
                </a:solidFill>
              </a:rPr>
              <a:t>과제수행 </a:t>
            </a:r>
            <a:r>
              <a:rPr lang="ko" sz="2400"/>
              <a:t>+ </a:t>
            </a:r>
            <a:r>
              <a:rPr lang="ko" sz="2400">
                <a:solidFill>
                  <a:srgbClr val="0000FF"/>
                </a:solidFill>
              </a:rPr>
              <a:t>출석률</a:t>
            </a:r>
            <a:r>
              <a:rPr lang="ko" sz="2400"/>
              <a:t> 등은 개별 평가에 반영됩니다.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type="title"/>
          </p:nvPr>
        </p:nvSpPr>
        <p:spPr>
          <a:xfrm>
            <a:off x="729450" y="7090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학원 ‘조교 시스템’ 활용</a:t>
            </a:r>
            <a:endParaRPr/>
          </a:p>
        </p:txBody>
      </p:sp>
      <p:sp>
        <p:nvSpPr>
          <p:cNvPr id="192" name="Google Shape;192;p26"/>
          <p:cNvSpPr txBox="1"/>
          <p:nvPr>
            <p:ph idx="1" type="body"/>
          </p:nvPr>
        </p:nvSpPr>
        <p:spPr>
          <a:xfrm>
            <a:off x="729450" y="1316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FF0000"/>
                </a:solidFill>
              </a:rPr>
              <a:t>기초과정 초반에 낙오될 가능성이 가장 높습니다</a:t>
            </a:r>
            <a:r>
              <a:rPr lang="ko" sz="2400"/>
              <a:t>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2400"/>
              <a:t>학원에서 제공하는 ‘조교시스템’도 적극 활용하셔서, 추가적인 코칭을 받아보세요. (4F 자습실)</a:t>
            </a:r>
            <a:endParaRPr sz="2400"/>
          </a:p>
        </p:txBody>
      </p:sp>
      <p:pic>
        <p:nvPicPr>
          <p:cNvPr id="193" name="Google Shape;19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375" y="2859825"/>
            <a:ext cx="3254026" cy="172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3732" y="2873225"/>
            <a:ext cx="3685470" cy="1727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type="title"/>
          </p:nvPr>
        </p:nvSpPr>
        <p:spPr>
          <a:xfrm>
            <a:off x="311700" y="64025"/>
            <a:ext cx="16869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수강평가</a:t>
            </a:r>
            <a:endParaRPr/>
          </a:p>
        </p:txBody>
      </p:sp>
      <p:sp>
        <p:nvSpPr>
          <p:cNvPr id="200" name="Google Shape;200;p27"/>
          <p:cNvSpPr txBox="1"/>
          <p:nvPr>
            <p:ph idx="1" type="body"/>
          </p:nvPr>
        </p:nvSpPr>
        <p:spPr>
          <a:xfrm>
            <a:off x="102200" y="606600"/>
            <a:ext cx="4001400" cy="25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http://st.koreaedugroup.com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>
                <a:solidFill>
                  <a:srgbClr val="980000"/>
                </a:solidFill>
              </a:rPr>
              <a:t>코리아IT아카데미</a:t>
            </a:r>
            <a:r>
              <a:rPr lang="ko"/>
              <a:t>/</a:t>
            </a:r>
            <a:r>
              <a:rPr lang="ko">
                <a:solidFill>
                  <a:srgbClr val="980000"/>
                </a:solidFill>
              </a:rPr>
              <a:t>강남지점</a:t>
            </a:r>
            <a:br>
              <a:rPr lang="ko"/>
            </a:br>
            <a:r>
              <a:rPr lang="ko"/>
              <a:t>선택!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핸드폰 번호로 로그인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980000"/>
                </a:solidFill>
              </a:rPr>
              <a:t>“잘못된접근입니다” 팝업은 무시..</a:t>
            </a:r>
            <a:endParaRPr sz="14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접속 안되면 말씀해주세요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5950" y="1282825"/>
            <a:ext cx="2451591" cy="1545276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2" name="Google Shape;202;p27"/>
          <p:cNvSpPr txBox="1"/>
          <p:nvPr/>
        </p:nvSpPr>
        <p:spPr>
          <a:xfrm>
            <a:off x="194300" y="3154225"/>
            <a:ext cx="3165300" cy="444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비밀번호에 특수번호 넣지 마세욤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" name="Google Shape;203;p27"/>
          <p:cNvSpPr txBox="1"/>
          <p:nvPr>
            <p:ph idx="1" type="body"/>
          </p:nvPr>
        </p:nvSpPr>
        <p:spPr>
          <a:xfrm>
            <a:off x="1948650" y="79050"/>
            <a:ext cx="3789000" cy="566100"/>
          </a:xfrm>
          <a:prstGeom prst="rect">
            <a:avLst/>
          </a:prstGeom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매 4주단위 과정 중반(3주차 시작)에 ‘교수/시설/멘토 평가’ 진행합니다.  강사 안내에 따라 작성 해주세요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204" name="Google Shape;204;p27"/>
          <p:cNvPicPr preferRelativeResize="0"/>
          <p:nvPr/>
        </p:nvPicPr>
        <p:blipFill rotWithShape="1">
          <a:blip r:embed="rId5">
            <a:alphaModFix/>
          </a:blip>
          <a:srcRect b="8796" l="8726" r="56494" t="42896"/>
          <a:stretch/>
        </p:blipFill>
        <p:spPr>
          <a:xfrm>
            <a:off x="5853626" y="147975"/>
            <a:ext cx="3165301" cy="3108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7"/>
          <p:cNvPicPr preferRelativeResize="0"/>
          <p:nvPr/>
        </p:nvPicPr>
        <p:blipFill rotWithShape="1">
          <a:blip r:embed="rId6">
            <a:alphaModFix/>
          </a:blip>
          <a:srcRect b="0" l="52166" r="0" t="51746"/>
          <a:stretch/>
        </p:blipFill>
        <p:spPr>
          <a:xfrm>
            <a:off x="6102024" y="3464525"/>
            <a:ext cx="2588049" cy="175192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7"/>
          <p:cNvSpPr/>
          <p:nvPr/>
        </p:nvSpPr>
        <p:spPr>
          <a:xfrm>
            <a:off x="7167075" y="3314125"/>
            <a:ext cx="632700" cy="284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7"/>
          <p:cNvSpPr/>
          <p:nvPr/>
        </p:nvSpPr>
        <p:spPr>
          <a:xfrm>
            <a:off x="2518500" y="1359500"/>
            <a:ext cx="388500" cy="25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9000" y="3812550"/>
            <a:ext cx="4527499" cy="1055875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type="title"/>
          </p:nvPr>
        </p:nvSpPr>
        <p:spPr>
          <a:xfrm>
            <a:off x="729450" y="632850"/>
            <a:ext cx="1674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교재</a:t>
            </a:r>
            <a:endParaRPr/>
          </a:p>
        </p:txBody>
      </p:sp>
      <p:graphicFrame>
        <p:nvGraphicFramePr>
          <p:cNvPr id="214" name="Google Shape;214;p28"/>
          <p:cNvGraphicFramePr/>
          <p:nvPr/>
        </p:nvGraphicFramePr>
        <p:xfrm>
          <a:off x="250000" y="135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{3DD604DA-7166-4E14-B927-BB949C0693E3}</a:tableStyleId>
              </a:tblPr>
              <a:tblGrid>
                <a:gridCol w="926950"/>
                <a:gridCol w="2925425"/>
              </a:tblGrid>
              <a:tr h="238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구분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2875" marL="628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4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교재명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2875" marL="628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4F9"/>
                    </a:solidFill>
                  </a:tcPr>
                </a:tc>
              </a:tr>
              <a:tr h="228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주교재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2875" marL="628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NCS학습모듈_SQL 활용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2875" marL="628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28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주교재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2875" marL="628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NCS학습모듈_요구사항 확인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2875" marL="628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28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주교재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2875" marL="628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NCS학습모듈_데이터베이스 구현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2875" marL="628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28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주교재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2875" marL="628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NCS학습모듈_통합 구현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2875" marL="628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28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주교재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2875" marL="628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NCS학습모듈_애플리케이션 테스트 수행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2875" marL="628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28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주교재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2875" marL="628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NCS학습모듈_프로그래밍 언어 활용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2875" marL="628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28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주교재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2875" marL="628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NCS학습모듈_인터페이스 구현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2875" marL="628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28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주교재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2875" marL="628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NCS학습모듈_서버프로그램 구현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2875" marL="628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28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주교재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2875" marL="628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NCS모듈교재_UI 구현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2875" marL="628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28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주교재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2875" marL="628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NCS학습모듈_임베디드 애플리케이션 구현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2875" marL="628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5" name="Google Shape;215;p28"/>
          <p:cNvGraphicFramePr/>
          <p:nvPr/>
        </p:nvGraphicFramePr>
        <p:xfrm>
          <a:off x="4927925" y="138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{3DD604DA-7166-4E14-B927-BB949C0693E3}</a:tableStyleId>
              </a:tblPr>
              <a:tblGrid>
                <a:gridCol w="938100"/>
                <a:gridCol w="2568400"/>
              </a:tblGrid>
              <a:tr h="228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구분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2875" marL="628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4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교재명</a:t>
                      </a:r>
                      <a:endParaRPr b="1" sz="11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2875" marL="628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BE4F9"/>
                    </a:solidFill>
                  </a:tcPr>
                </a:tc>
              </a:tr>
              <a:tr h="228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시중교재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2875" marL="628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열혈강의 자바 웹개발 워크북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2875" marL="628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시중교재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2875" marL="628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소프트웨어 개발의 모든 것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2875" marL="628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시중교재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2875" marL="628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멘토씨리즈 자바 2019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2875" marL="628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시중교재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2875" marL="628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멘토씨리즈 C언어 2019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2875" marL="628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시중교재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2875" marL="628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HTML5 + CSS3 + JavaScript로 배우는 웹프로그래밍 기초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2875" marL="628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시중교재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2875" marL="628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아두이노배우기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2875" marL="628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강사 CONTACT</a:t>
            </a:r>
            <a:endParaRPr sz="3000"/>
          </a:p>
        </p:txBody>
      </p:sp>
      <p:sp>
        <p:nvSpPr>
          <p:cNvPr id="221" name="Google Shape;221;p29"/>
          <p:cNvSpPr txBox="1"/>
          <p:nvPr>
            <p:ph idx="1" type="body"/>
          </p:nvPr>
        </p:nvSpPr>
        <p:spPr>
          <a:xfrm>
            <a:off x="729450" y="1336550"/>
            <a:ext cx="5523300" cy="32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성 연철 :  (코리아IT 교육부 전임교수) 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2400"/>
              <a:t>Mobile : 010-4328-4258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2400"/>
              <a:t>카톡 : </a:t>
            </a:r>
            <a:r>
              <a:rPr lang="ko" sz="2400">
                <a:solidFill>
                  <a:srgbClr val="980000"/>
                </a:solidFill>
              </a:rPr>
              <a:t>frogteam</a:t>
            </a:r>
            <a:endParaRPr sz="24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2400"/>
              <a:t>e-mail : </a:t>
            </a:r>
            <a:r>
              <a:rPr lang="ko" sz="2400" u="sng">
                <a:solidFill>
                  <a:schemeClr val="hlink"/>
                </a:solidFill>
                <a:hlinkClick r:id="rId3"/>
              </a:rPr>
              <a:t>frogteam@naver.com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2400"/>
              <a:t>(카톡 언제든지 환영합니다 )</a:t>
            </a:r>
            <a:endParaRPr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 txBox="1"/>
          <p:nvPr>
            <p:ph type="title"/>
          </p:nvPr>
        </p:nvSpPr>
        <p:spPr>
          <a:xfrm>
            <a:off x="592425" y="612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강사 폴더</a:t>
            </a:r>
            <a:endParaRPr/>
          </a:p>
        </p:txBody>
      </p:sp>
      <p:sp>
        <p:nvSpPr>
          <p:cNvPr id="227" name="Google Shape;227;p30"/>
          <p:cNvSpPr txBox="1"/>
          <p:nvPr/>
        </p:nvSpPr>
        <p:spPr>
          <a:xfrm>
            <a:off x="892250" y="1692625"/>
            <a:ext cx="76233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latin typeface="Lato"/>
                <a:ea typeface="Lato"/>
                <a:cs typeface="Lato"/>
                <a:sym typeface="Lato"/>
              </a:rPr>
              <a:t>[실행]   -    ￦￦</a:t>
            </a:r>
            <a:r>
              <a:rPr lang="ko" sz="3000">
                <a:latin typeface="Lato"/>
                <a:ea typeface="Lato"/>
                <a:cs typeface="Lato"/>
                <a:sym typeface="Lato"/>
              </a:rPr>
              <a:t>192.168.1.254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8" name="Google Shape;2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4913" y="2262225"/>
            <a:ext cx="4770287" cy="252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사설서버</a:t>
            </a:r>
            <a:endParaRPr/>
          </a:p>
        </p:txBody>
      </p:sp>
      <p:pic>
        <p:nvPicPr>
          <p:cNvPr id="234" name="Google Shape;23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150" y="683275"/>
            <a:ext cx="4668676" cy="4218601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235475" y="562200"/>
            <a:ext cx="8341200" cy="11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/>
              <a:t>Java 프레임웍기반 풀스택 양성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4/28 ~ 1/5  15:30~22:00   2관 13층 i강의실</a:t>
            </a:r>
            <a:endParaRPr sz="2400">
              <a:solidFill>
                <a:srgbClr val="99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3600"/>
              <a:t>.</a:t>
            </a:r>
            <a:endParaRPr sz="3600">
              <a:solidFill>
                <a:srgbClr val="674EA7"/>
              </a:solidFill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7925" y="615774"/>
            <a:ext cx="1132725" cy="9023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/>
          <p:nvPr/>
        </p:nvSpPr>
        <p:spPr>
          <a:xfrm>
            <a:off x="196475" y="1915025"/>
            <a:ext cx="8775000" cy="197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구글계정 만드셔서 강사 에게 문자주세요   </a:t>
            </a:r>
            <a:r>
              <a:rPr lang="ko" sz="3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010-4328-4258</a:t>
            </a:r>
            <a:r>
              <a:rPr lang="ko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 </a:t>
            </a:r>
            <a:br>
              <a:rPr lang="ko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ko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[문자예시: </a:t>
            </a:r>
            <a:r>
              <a:rPr lang="ko" sz="3000">
                <a:solidFill>
                  <a:srgbClr val="980000"/>
                </a:solidFill>
                <a:latin typeface="Raleway"/>
                <a:ea typeface="Raleway"/>
                <a:cs typeface="Raleway"/>
                <a:sym typeface="Raleway"/>
              </a:rPr>
              <a:t>“자바</a:t>
            </a:r>
            <a:r>
              <a:rPr b="1" lang="ko" sz="3000">
                <a:solidFill>
                  <a:srgbClr val="980000"/>
                </a:solidFill>
                <a:latin typeface="Raleway"/>
                <a:ea typeface="Raleway"/>
                <a:cs typeface="Raleway"/>
                <a:sym typeface="Raleway"/>
              </a:rPr>
              <a:t>B</a:t>
            </a:r>
            <a:r>
              <a:rPr lang="ko" sz="3000">
                <a:solidFill>
                  <a:srgbClr val="980000"/>
                </a:solidFill>
                <a:latin typeface="Raleway"/>
                <a:ea typeface="Raleway"/>
                <a:cs typeface="Raleway"/>
                <a:sym typeface="Raleway"/>
              </a:rPr>
              <a:t> 홍길동 hong@gmail.com”</a:t>
            </a:r>
            <a:r>
              <a:rPr lang="ko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 ]</a:t>
            </a: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GitHub </a:t>
            </a:r>
            <a:endParaRPr/>
          </a:p>
        </p:txBody>
      </p:sp>
      <p:sp>
        <p:nvSpPr>
          <p:cNvPr id="240" name="Google Shape;240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2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https://github.com/kit-lec/WebWork_B</a:t>
            </a:r>
            <a:endParaRPr sz="3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공유자료 운용 규칙</a:t>
            </a:r>
            <a:endParaRPr/>
          </a:p>
        </p:txBody>
      </p:sp>
      <p:sp>
        <p:nvSpPr>
          <p:cNvPr id="246" name="Google Shape;246;p33"/>
          <p:cNvSpPr txBox="1"/>
          <p:nvPr>
            <p:ph idx="1" type="body"/>
          </p:nvPr>
        </p:nvSpPr>
        <p:spPr>
          <a:xfrm>
            <a:off x="729450" y="1393075"/>
            <a:ext cx="7688700" cy="26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강사에게 특별한 고지가 없이 중도하차하면,  자료공유는 바로 끊깁니다.</a:t>
            </a:r>
            <a:br>
              <a:rPr lang="ko" sz="1800"/>
            </a:br>
            <a:r>
              <a:rPr lang="ko" sz="1800"/>
              <a:t>(</a:t>
            </a:r>
            <a:r>
              <a:rPr lang="ko" sz="1800">
                <a:solidFill>
                  <a:srgbClr val="FF0000"/>
                </a:solidFill>
              </a:rPr>
              <a:t>공유가 끊기면 다시 복구 해드릴수 없으니, 주의 해주시기 바랍니다</a:t>
            </a:r>
            <a:r>
              <a:rPr lang="ko" sz="1800"/>
              <a:t>)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/>
              <a:t>중도하차 직전 사전에 미리 이야기 해주시면,  1주일간 백업할수 있는 시간을 드립니다.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/>
              <a:t>중도하차 여부는 출석부 등재 여부로 판단하겠습니다.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800"/>
              <a:t>본 과정이 끝나면, 1주일간 공유상태는 보장해드립니다.  필요하신 분들은 백업받아 주시길 바랍니다.</a:t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건물측 공지</a:t>
            </a:r>
            <a:endParaRPr/>
          </a:p>
        </p:txBody>
      </p:sp>
      <p:sp>
        <p:nvSpPr>
          <p:cNvPr id="252" name="Google Shape;252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727650" y="5065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코로나 안전수칙</a:t>
            </a:r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729450" y="1353550"/>
            <a:ext cx="7688700" cy="29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ko" sz="2500">
                <a:solidFill>
                  <a:srgbClr val="FF0000"/>
                </a:solidFill>
                <a:highlight>
                  <a:srgbClr val="FFFF00"/>
                </a:highlight>
              </a:rPr>
              <a:t>★마스크 착용★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ko" sz="2500"/>
              <a:t>칸막이 사용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ko" sz="2500" strike="sngStrike"/>
              <a:t>강의실 출입부 명단 작성</a:t>
            </a:r>
            <a:endParaRPr sz="2500" strike="sngStrike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ko" sz="2500"/>
              <a:t>손 씻기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ko" sz="2500"/>
              <a:t>발열, 기침등 호흡기 증상시 자가 격리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ko" sz="2500"/>
              <a:t>해외 여행, 위험지역 방문시 해당이력 알리기</a:t>
            </a:r>
            <a:endParaRPr sz="2500"/>
          </a:p>
        </p:txBody>
      </p:sp>
      <p:pic>
        <p:nvPicPr>
          <p:cNvPr id="103" name="Google Shape;103;p15"/>
          <p:cNvPicPr preferRelativeResize="0"/>
          <p:nvPr/>
        </p:nvPicPr>
        <p:blipFill rotWithShape="1">
          <a:blip r:embed="rId3">
            <a:alphaModFix/>
          </a:blip>
          <a:srcRect b="19995" l="25340" r="26392" t="23440"/>
          <a:stretch/>
        </p:blipFill>
        <p:spPr>
          <a:xfrm>
            <a:off x="5003087" y="427050"/>
            <a:ext cx="3822677" cy="29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9450" y="480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과정 목표 </a:t>
            </a:r>
            <a:endParaRPr/>
          </a:p>
        </p:txBody>
      </p:sp>
      <p:graphicFrame>
        <p:nvGraphicFramePr>
          <p:cNvPr id="109" name="Google Shape;109;p16"/>
          <p:cNvGraphicFramePr/>
          <p:nvPr/>
        </p:nvGraphicFramePr>
        <p:xfrm>
          <a:off x="670213" y="2884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{AC2DD833-8028-4D19-A9FA-951649536B02}</a:tableStyleId>
              </a:tblPr>
              <a:tblGrid>
                <a:gridCol w="3106075"/>
                <a:gridCol w="4701100"/>
              </a:tblGrid>
              <a:tr h="5968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>
                          <a:latin typeface="Lato"/>
                          <a:ea typeface="Lato"/>
                          <a:cs typeface="Lato"/>
                          <a:sym typeface="Lato"/>
                        </a:rPr>
                        <a:t>총 856 시간 (156일간) 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NCS 과정 : </a:t>
                      </a:r>
                      <a:r>
                        <a:rPr b="1" lang="ko" sz="1800"/>
                        <a:t>640시간 (약 117일) </a:t>
                      </a:r>
                      <a:endParaRPr b="1"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96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비 NCS 과정 : </a:t>
                      </a:r>
                      <a:r>
                        <a:rPr b="1" lang="ko" sz="1800"/>
                        <a:t>216 시간 (약 39일)</a:t>
                      </a:r>
                      <a:r>
                        <a:rPr lang="ko" sz="1800"/>
                        <a:t> 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297475" y="1469275"/>
            <a:ext cx="8645100" cy="1306500"/>
          </a:xfrm>
          <a:prstGeom prst="rect">
            <a:avLst/>
          </a:prstGeom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9900FF"/>
                </a:solidFill>
              </a:rPr>
              <a:t>JAVA 기반의 웹/앱 어플리케이션  </a:t>
            </a:r>
            <a:r>
              <a:rPr lang="ko" sz="1800"/>
              <a:t>기술 학습및 제작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ko" sz="1800">
                <a:solidFill>
                  <a:srgbClr val="9900FF"/>
                </a:solidFill>
              </a:rPr>
              <a:t>클라이언트(프론트엔드)-웹서버(백엔드)</a:t>
            </a:r>
            <a:r>
              <a:rPr b="1" lang="ko" sz="1800"/>
              <a:t> </a:t>
            </a:r>
            <a:r>
              <a:rPr lang="ko" sz="1800"/>
              <a:t> 환경에서 실제로 </a:t>
            </a:r>
            <a:r>
              <a:rPr b="1" lang="ko" sz="1800"/>
              <a:t>서비스 </a:t>
            </a:r>
            <a:r>
              <a:rPr lang="ko" sz="1800"/>
              <a:t>가능한 어플리케이션 제작해보기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196050" y="556650"/>
            <a:ext cx="5744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latin typeface="Consolas"/>
                <a:ea typeface="Consolas"/>
                <a:cs typeface="Consolas"/>
                <a:sym typeface="Consolas"/>
              </a:rPr>
              <a:t>일정 (NCS 과정 : 640 시간)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6" name="Google Shape;116;p17"/>
          <p:cNvSpPr/>
          <p:nvPr/>
        </p:nvSpPr>
        <p:spPr>
          <a:xfrm>
            <a:off x="184075" y="1350950"/>
            <a:ext cx="1705800" cy="14955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980000"/>
                </a:solidFill>
              </a:rPr>
              <a:t>과정중 휴일</a:t>
            </a:r>
            <a:endParaRPr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980000"/>
                </a:solidFill>
              </a:rPr>
              <a:t>휴일 9/28 ~ 9/29 ★</a:t>
            </a:r>
            <a:endParaRPr b="1" sz="12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980000"/>
                </a:solidFill>
              </a:rPr>
              <a:t>추석: 9/30~10/2</a:t>
            </a:r>
            <a:endParaRPr b="1" sz="12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980000"/>
                </a:solidFill>
              </a:rPr>
              <a:t>한글날 : 10/9</a:t>
            </a:r>
            <a:endParaRPr b="1" sz="1200">
              <a:solidFill>
                <a:srgbClr val="980000"/>
              </a:solidFill>
            </a:endParaRPr>
          </a:p>
        </p:txBody>
      </p:sp>
      <p:graphicFrame>
        <p:nvGraphicFramePr>
          <p:cNvPr id="117" name="Google Shape;117;p17"/>
          <p:cNvGraphicFramePr/>
          <p:nvPr/>
        </p:nvGraphicFramePr>
        <p:xfrm>
          <a:off x="2111575" y="1227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{3DD604DA-7166-4E14-B927-BB949C0693E3}</a:tableStyleId>
              </a:tblPr>
              <a:tblGrid>
                <a:gridCol w="2062450"/>
                <a:gridCol w="2061925"/>
                <a:gridCol w="789450"/>
                <a:gridCol w="645900"/>
                <a:gridCol w="1267900"/>
              </a:tblGrid>
              <a:tr h="479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교과목</a:t>
                      </a:r>
                      <a:endParaRPr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NCS </a:t>
                      </a:r>
                      <a:r>
                        <a:rPr lang="ko"/>
                        <a:t>능력단위요소</a:t>
                      </a:r>
                      <a:endParaRPr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편성시간</a:t>
                      </a:r>
                      <a:endParaRPr sz="12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640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days</a:t>
                      </a:r>
                      <a:endParaRPr sz="12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117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평가방법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430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프로그램 언어 활용</a:t>
                      </a:r>
                      <a:br>
                        <a:rPr lang="ko" sz="1200"/>
                      </a:br>
                      <a:r>
                        <a:rPr lang="ko" sz="1000">
                          <a:solidFill>
                            <a:srgbClr val="980000"/>
                          </a:solidFill>
                        </a:rPr>
                        <a:t>Java</a:t>
                      </a:r>
                      <a:endParaRPr sz="1000">
                        <a:solidFill>
                          <a:srgbClr val="98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프로그래밍 언어활용</a:t>
                      </a:r>
                      <a:endParaRPr sz="1200">
                        <a:solidFill>
                          <a:srgbClr val="98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/>
                        <a:t>120</a:t>
                      </a:r>
                      <a:endParaRPr b="1"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22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문제해결시나리오</a:t>
                      </a:r>
                      <a:endParaRPr sz="11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0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UI/UX 구현</a:t>
                      </a:r>
                      <a:endParaRPr sz="12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980000"/>
                          </a:solidFill>
                        </a:rPr>
                        <a:t>FrontEnd, Android</a:t>
                      </a:r>
                      <a:endParaRPr sz="1000">
                        <a:solidFill>
                          <a:srgbClr val="98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UI 구현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/>
                        <a:t>160</a:t>
                      </a:r>
                      <a:endParaRPr b="1"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29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문제해결시나리오</a:t>
                      </a:r>
                      <a:endParaRPr sz="11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5075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데이터베이스 구현 및 SQL</a:t>
                      </a:r>
                      <a:endParaRPr sz="12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980000"/>
                          </a:solidFill>
                        </a:rPr>
                        <a:t>Oracle</a:t>
                      </a:r>
                      <a:endParaRPr sz="1000">
                        <a:solidFill>
                          <a:srgbClr val="98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데이터베이스 구현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/>
                        <a:t>20</a:t>
                      </a:r>
                      <a:endParaRPr b="1"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3.6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문제해결시나리오</a:t>
                      </a:r>
                      <a:endParaRPr sz="11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50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SQL활용  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/>
                        <a:t>20</a:t>
                      </a:r>
                      <a:endParaRPr b="1"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3.6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문제해결시나리오</a:t>
                      </a:r>
                      <a:endParaRPr sz="11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7650">
                <a:tc row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애플리케이션 구현</a:t>
                      </a:r>
                      <a:endParaRPr sz="12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980000"/>
                          </a:solidFill>
                        </a:rPr>
                        <a:t>JSP, Spring</a:t>
                      </a:r>
                      <a:endParaRPr sz="1000">
                        <a:solidFill>
                          <a:srgbClr val="98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요구사항 확인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/>
                        <a:t>40</a:t>
                      </a:r>
                      <a:endParaRPr b="1"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7.3</a:t>
                      </a:r>
                      <a:endParaRPr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FF0000"/>
                          </a:solidFill>
                        </a:rPr>
                        <a:t>평가자 체크리스트</a:t>
                      </a:r>
                      <a:endParaRPr b="1" sz="11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76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서버프로그램 구현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/>
                        <a:t>80</a:t>
                      </a:r>
                      <a:endParaRPr b="1"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14.5</a:t>
                      </a:r>
                      <a:endParaRPr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0000FF"/>
                          </a:solidFill>
                        </a:rPr>
                        <a:t>포트폴리오</a:t>
                      </a:r>
                      <a:endParaRPr b="1" sz="1100">
                        <a:solidFill>
                          <a:srgbClr val="0000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50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통합 구현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/>
                        <a:t>60</a:t>
                      </a:r>
                      <a:endParaRPr b="1"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11</a:t>
                      </a:r>
                      <a:endParaRPr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문제해결시나리오</a:t>
                      </a:r>
                      <a:endParaRPr sz="11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50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인터페이스 구현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/>
                        <a:t>60</a:t>
                      </a:r>
                      <a:endParaRPr b="1"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11</a:t>
                      </a:r>
                      <a:endParaRPr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문제해결시나리오</a:t>
                      </a:r>
                      <a:endParaRPr sz="11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5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애플리케이션 테스트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애플리케이션 테스트 수행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/>
                        <a:t>40</a:t>
                      </a:r>
                      <a:endParaRPr b="1"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7.3</a:t>
                      </a:r>
                      <a:endParaRPr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FF0000"/>
                          </a:solidFill>
                        </a:rPr>
                        <a:t>평가자 체크리스트</a:t>
                      </a:r>
                      <a:endParaRPr sz="11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7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디바이스 애플리케이션 구현</a:t>
                      </a:r>
                      <a:endParaRPr sz="12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980000"/>
                          </a:solidFill>
                        </a:rPr>
                        <a:t>Arduino</a:t>
                      </a:r>
                      <a:endParaRPr sz="1000">
                        <a:solidFill>
                          <a:srgbClr val="980000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임베디드 애플리케이션 구현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/>
                        <a:t>40</a:t>
                      </a:r>
                      <a:endParaRPr b="1"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7.3</a:t>
                      </a:r>
                      <a:endParaRPr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0000FF"/>
                          </a:solidFill>
                        </a:rPr>
                        <a:t>포트폴리오</a:t>
                      </a:r>
                      <a:endParaRPr b="1" sz="1100">
                        <a:solidFill>
                          <a:srgbClr val="0000FF"/>
                        </a:solidFill>
                      </a:endParaRPr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8" name="Google Shape;118;p17"/>
          <p:cNvSpPr txBox="1"/>
          <p:nvPr/>
        </p:nvSpPr>
        <p:spPr>
          <a:xfrm>
            <a:off x="138900" y="3065150"/>
            <a:ext cx="1705800" cy="175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장기간 주행하는 과정이니 만큼, 개인 휴가 일정들을 미리미리 잘 조정하여주셔서, 진도에 차질이 없도록 해주세요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5542025" y="1783150"/>
            <a:ext cx="694200" cy="1711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title"/>
          </p:nvPr>
        </p:nvSpPr>
        <p:spPr>
          <a:xfrm>
            <a:off x="272250" y="556650"/>
            <a:ext cx="5221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latin typeface="Consolas"/>
                <a:ea typeface="Consolas"/>
                <a:cs typeface="Consolas"/>
                <a:sym typeface="Consolas"/>
              </a:rPr>
              <a:t>프로젝트(비NCS)</a:t>
            </a:r>
            <a:r>
              <a:rPr lang="ko" sz="3000">
                <a:latin typeface="Consolas"/>
                <a:ea typeface="Consolas"/>
                <a:cs typeface="Consolas"/>
                <a:sym typeface="Consolas"/>
              </a:rPr>
              <a:t> 216시간</a:t>
            </a:r>
            <a:endParaRPr sz="3000"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125" name="Google Shape;125;p18"/>
          <p:cNvGraphicFramePr/>
          <p:nvPr/>
        </p:nvGraphicFramePr>
        <p:xfrm>
          <a:off x="1378900" y="1550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{3DD604DA-7166-4E14-B927-BB949C0693E3}</a:tableStyleId>
              </a:tblPr>
              <a:tblGrid>
                <a:gridCol w="1933575"/>
                <a:gridCol w="2343150"/>
                <a:gridCol w="952500"/>
                <a:gridCol w="952500"/>
              </a:tblGrid>
              <a:tr h="42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실무 프로젝트 기획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편성시간</a:t>
                      </a:r>
                      <a:endParaRPr sz="12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216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days</a:t>
                      </a:r>
                      <a:endParaRPr sz="12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39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실무프로젝트 기획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약 3일</a:t>
                      </a:r>
                      <a:endParaRPr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실무 프로젝트 구현</a:t>
                      </a:r>
                      <a:endParaRPr sz="1200"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 약 36일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348450" y="556650"/>
            <a:ext cx="1693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학습 계획</a:t>
            </a:r>
            <a:endParaRPr/>
          </a:p>
        </p:txBody>
      </p:sp>
      <p:graphicFrame>
        <p:nvGraphicFramePr>
          <p:cNvPr id="131" name="Google Shape;131;p19"/>
          <p:cNvGraphicFramePr/>
          <p:nvPr/>
        </p:nvGraphicFramePr>
        <p:xfrm>
          <a:off x="2296975" y="331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{AC2DD833-8028-4D19-A9FA-951649536B02}</a:tableStyleId>
              </a:tblPr>
              <a:tblGrid>
                <a:gridCol w="632800"/>
                <a:gridCol w="1034225"/>
                <a:gridCol w="4513450"/>
              </a:tblGrid>
              <a:tr h="255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주차</a:t>
                      </a:r>
                      <a:endParaRPr b="1" sz="1000"/>
                    </a:p>
                  </a:txBody>
                  <a:tcPr marT="0" marB="0" marR="0" marL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week</a:t>
                      </a:r>
                      <a:endParaRPr b="1" sz="1000"/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255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</a:t>
                      </a:r>
                      <a:endParaRPr sz="1000"/>
                    </a:p>
                  </a:txBody>
                  <a:tcPr marT="0" marB="0" marR="0" marL="0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8/24~</a:t>
                      </a:r>
                      <a:endParaRPr sz="1000"/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5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2</a:t>
                      </a:r>
                      <a:endParaRPr sz="1000"/>
                    </a:p>
                  </a:txBody>
                  <a:tcPr marT="0" marB="0" marR="0" marL="0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8/31~</a:t>
                      </a:r>
                      <a:endParaRPr sz="1000"/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9900FF"/>
                          </a:solidFill>
                        </a:rPr>
                        <a:t>휴원: 사회적 거리두기 2.5단계</a:t>
                      </a:r>
                      <a:endParaRPr b="1" sz="1000">
                        <a:solidFill>
                          <a:srgbClr val="9900FF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55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3</a:t>
                      </a:r>
                      <a:endParaRPr sz="1000"/>
                    </a:p>
                  </a:txBody>
                  <a:tcPr marT="0" marB="0" marR="0" marL="0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9/7~</a:t>
                      </a:r>
                      <a:endParaRPr sz="1000"/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5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4</a:t>
                      </a:r>
                      <a:endParaRPr sz="1000"/>
                    </a:p>
                  </a:txBody>
                  <a:tcPr marT="0" marB="0" marR="0" marL="0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9/14~</a:t>
                      </a:r>
                      <a:endParaRPr sz="1000"/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5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5</a:t>
                      </a:r>
                      <a:endParaRPr sz="1000"/>
                    </a:p>
                  </a:txBody>
                  <a:tcPr marT="0" marB="0" marR="0" marL="0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9/21~</a:t>
                      </a:r>
                      <a:endParaRPr sz="1000"/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5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6</a:t>
                      </a:r>
                      <a:endParaRPr sz="1000"/>
                    </a:p>
                  </a:txBody>
                  <a:tcPr marT="0" marB="0" marR="0" marL="0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9/28~</a:t>
                      </a:r>
                      <a:endParaRPr sz="1000"/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9900FF"/>
                          </a:solidFill>
                        </a:rPr>
                        <a:t>추석</a:t>
                      </a:r>
                      <a:r>
                        <a:rPr b="1" lang="ko" sz="1000">
                          <a:solidFill>
                            <a:srgbClr val="9900FF"/>
                          </a:solidFill>
                        </a:rPr>
                        <a:t>연휴</a:t>
                      </a:r>
                      <a:endParaRPr b="1" sz="1000">
                        <a:solidFill>
                          <a:srgbClr val="9900FF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55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7</a:t>
                      </a:r>
                      <a:endParaRPr sz="1000"/>
                    </a:p>
                  </a:txBody>
                  <a:tcPr marT="0" marB="0" marR="0" marL="0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10/5~</a:t>
                      </a:r>
                      <a:endParaRPr sz="1000"/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5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8</a:t>
                      </a:r>
                      <a:endParaRPr sz="1000"/>
                    </a:p>
                  </a:txBody>
                  <a:tcPr marT="0" marB="0" marR="0" marL="0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10/12~</a:t>
                      </a:r>
                      <a:endParaRPr sz="1000"/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5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9</a:t>
                      </a:r>
                      <a:endParaRPr sz="1000"/>
                    </a:p>
                  </a:txBody>
                  <a:tcPr marT="0" marB="0" marR="0" marL="0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10/19~</a:t>
                      </a:r>
                      <a:endParaRPr sz="1000"/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5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10</a:t>
                      </a:r>
                      <a:endParaRPr sz="1000"/>
                    </a:p>
                  </a:txBody>
                  <a:tcPr marT="0" marB="0" marR="0" marL="0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10/26~</a:t>
                      </a:r>
                      <a:endParaRPr sz="1000"/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5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11</a:t>
                      </a:r>
                      <a:endParaRPr sz="1000"/>
                    </a:p>
                  </a:txBody>
                  <a:tcPr marT="0" marB="0" marR="0" marL="0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11/2~</a:t>
                      </a:r>
                      <a:endParaRPr sz="1000"/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5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12</a:t>
                      </a:r>
                      <a:endParaRPr sz="1000"/>
                    </a:p>
                  </a:txBody>
                  <a:tcPr marT="0" marB="0" marR="0" marL="0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11/9~</a:t>
                      </a:r>
                      <a:endParaRPr sz="1000"/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5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13</a:t>
                      </a:r>
                      <a:endParaRPr sz="1000"/>
                    </a:p>
                  </a:txBody>
                  <a:tcPr marT="0" marB="0" marR="0" marL="0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11/16~</a:t>
                      </a:r>
                      <a:endParaRPr sz="1000"/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5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14</a:t>
                      </a:r>
                      <a:endParaRPr sz="1000"/>
                    </a:p>
                  </a:txBody>
                  <a:tcPr marT="0" marB="0" marR="0" marL="0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11/23~</a:t>
                      </a:r>
                      <a:endParaRPr sz="1000"/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5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15</a:t>
                      </a:r>
                      <a:endParaRPr sz="1000"/>
                    </a:p>
                  </a:txBody>
                  <a:tcPr marT="0" marB="0" marR="0" marL="0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11/30~</a:t>
                      </a:r>
                      <a:endParaRPr sz="1000"/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5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16</a:t>
                      </a:r>
                      <a:endParaRPr sz="1000"/>
                    </a:p>
                  </a:txBody>
                  <a:tcPr marT="0" marB="0" marR="0" marL="0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12/7~</a:t>
                      </a:r>
                      <a:endParaRPr sz="1000"/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5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17</a:t>
                      </a:r>
                      <a:endParaRPr sz="1000"/>
                    </a:p>
                  </a:txBody>
                  <a:tcPr marT="0" marB="0" marR="0" marL="0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12/14</a:t>
                      </a:r>
                      <a:endParaRPr sz="1000"/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</a:tr>
              <a:tr h="255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18</a:t>
                      </a:r>
                      <a:endParaRPr sz="1000"/>
                    </a:p>
                  </a:txBody>
                  <a:tcPr marT="0" marB="0" marR="0" marL="0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12/21</a:t>
                      </a:r>
                      <a:endParaRPr sz="1000"/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FFFFF"/>
                    </a:solidFill>
                  </a:tcPr>
                </a:tc>
              </a:tr>
              <a:tr h="255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19</a:t>
                      </a:r>
                      <a:endParaRPr sz="1000"/>
                    </a:p>
                  </a:txBody>
                  <a:tcPr marT="0" marB="0" marR="0" marL="0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12/28</a:t>
                      </a:r>
                      <a:endParaRPr sz="1000"/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32" name="Google Shape;132;p19"/>
          <p:cNvSpPr/>
          <p:nvPr/>
        </p:nvSpPr>
        <p:spPr>
          <a:xfrm>
            <a:off x="4107775" y="303400"/>
            <a:ext cx="1415100" cy="1007400"/>
          </a:xfrm>
          <a:prstGeom prst="downArrow">
            <a:avLst>
              <a:gd fmla="val 87356" name="adj1"/>
              <a:gd fmla="val 1498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프론트 엔드</a:t>
            </a:r>
            <a:endParaRPr sz="1200"/>
          </a:p>
        </p:txBody>
      </p:sp>
      <p:sp>
        <p:nvSpPr>
          <p:cNvPr id="133" name="Google Shape;133;p19"/>
          <p:cNvSpPr/>
          <p:nvPr/>
        </p:nvSpPr>
        <p:spPr>
          <a:xfrm>
            <a:off x="5631775" y="1167700"/>
            <a:ext cx="1575900" cy="290100"/>
          </a:xfrm>
          <a:prstGeom prst="downArrow">
            <a:avLst>
              <a:gd fmla="val 87356" name="adj1"/>
              <a:gd fmla="val 26189" name="adj2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웹 페이지 제작</a:t>
            </a:r>
            <a:endParaRPr sz="1200"/>
          </a:p>
        </p:txBody>
      </p:sp>
      <p:sp>
        <p:nvSpPr>
          <p:cNvPr id="134" name="Google Shape;134;p19"/>
          <p:cNvSpPr/>
          <p:nvPr/>
        </p:nvSpPr>
        <p:spPr>
          <a:xfrm>
            <a:off x="4072275" y="1821838"/>
            <a:ext cx="1415100" cy="282000"/>
          </a:xfrm>
          <a:prstGeom prst="downArrow">
            <a:avLst>
              <a:gd fmla="val 87356" name="adj1"/>
              <a:gd fmla="val 2618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아두이노</a:t>
            </a:r>
            <a:endParaRPr sz="1200"/>
          </a:p>
        </p:txBody>
      </p:sp>
      <p:sp>
        <p:nvSpPr>
          <p:cNvPr id="135" name="Google Shape;135;p19"/>
          <p:cNvSpPr/>
          <p:nvPr/>
        </p:nvSpPr>
        <p:spPr>
          <a:xfrm>
            <a:off x="4060875" y="3773874"/>
            <a:ext cx="1415100" cy="767700"/>
          </a:xfrm>
          <a:prstGeom prst="downArrow">
            <a:avLst>
              <a:gd fmla="val 87356" name="adj1"/>
              <a:gd fmla="val 2618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스프링 프레임워크</a:t>
            </a:r>
            <a:endParaRPr sz="1200"/>
          </a:p>
        </p:txBody>
      </p:sp>
      <p:sp>
        <p:nvSpPr>
          <p:cNvPr id="136" name="Google Shape;136;p19"/>
          <p:cNvSpPr/>
          <p:nvPr/>
        </p:nvSpPr>
        <p:spPr>
          <a:xfrm>
            <a:off x="5669875" y="4183452"/>
            <a:ext cx="1499700" cy="889500"/>
          </a:xfrm>
          <a:prstGeom prst="downArrow">
            <a:avLst>
              <a:gd fmla="val 87356" name="adj1"/>
              <a:gd fmla="val 13561" name="adj2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스프링 프로젝트</a:t>
            </a:r>
            <a:endParaRPr sz="1200"/>
          </a:p>
        </p:txBody>
      </p:sp>
      <p:sp>
        <p:nvSpPr>
          <p:cNvPr id="137" name="Google Shape;137;p19"/>
          <p:cNvSpPr/>
          <p:nvPr/>
        </p:nvSpPr>
        <p:spPr>
          <a:xfrm>
            <a:off x="5077275" y="3355000"/>
            <a:ext cx="1415100" cy="478200"/>
          </a:xfrm>
          <a:prstGeom prst="downArrow">
            <a:avLst>
              <a:gd fmla="val 87356" name="adj1"/>
              <a:gd fmla="val 2618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안드로이드??</a:t>
            </a:r>
            <a:endParaRPr sz="1200"/>
          </a:p>
        </p:txBody>
      </p:sp>
      <p:sp>
        <p:nvSpPr>
          <p:cNvPr id="138" name="Google Shape;138;p19"/>
          <p:cNvSpPr/>
          <p:nvPr/>
        </p:nvSpPr>
        <p:spPr>
          <a:xfrm>
            <a:off x="4107775" y="2118400"/>
            <a:ext cx="1415100" cy="767700"/>
          </a:xfrm>
          <a:prstGeom prst="downArrow">
            <a:avLst>
              <a:gd fmla="val 87356" name="adj1"/>
              <a:gd fmla="val 2618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JSP 웹 서버 프로그래밍</a:t>
            </a:r>
            <a:endParaRPr sz="1200"/>
          </a:p>
        </p:txBody>
      </p:sp>
      <p:sp>
        <p:nvSpPr>
          <p:cNvPr id="139" name="Google Shape;139;p19"/>
          <p:cNvSpPr/>
          <p:nvPr/>
        </p:nvSpPr>
        <p:spPr>
          <a:xfrm>
            <a:off x="6445475" y="2704900"/>
            <a:ext cx="1499700" cy="586800"/>
          </a:xfrm>
          <a:prstGeom prst="downArrow">
            <a:avLst>
              <a:gd fmla="val 87356" name="adj1"/>
              <a:gd fmla="val 13561" name="adj2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JSP 프로젝트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수업 진행</a:t>
            </a:r>
            <a:endParaRPr sz="3000"/>
          </a:p>
        </p:txBody>
      </p:sp>
      <p:graphicFrame>
        <p:nvGraphicFramePr>
          <p:cNvPr id="145" name="Google Shape;145;p20"/>
          <p:cNvGraphicFramePr/>
          <p:nvPr/>
        </p:nvGraphicFramePr>
        <p:xfrm>
          <a:off x="2703400" y="476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{AC2DD833-8028-4D19-A9FA-951649536B02}</a:tableStyleId>
              </a:tblPr>
              <a:tblGrid>
                <a:gridCol w="1426075"/>
                <a:gridCol w="4700300"/>
              </a:tblGrid>
              <a:tr h="476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1교시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15:30 ~ 16:20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476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2교시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16:30 ~ 17:20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476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3교시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17:30 ~ 18:20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476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저녁식사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476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4교시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19:30 ~ 20:20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476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5교시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20:30 ~ 21:20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476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6교시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21:30 ~ 21:50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출석 체크</a:t>
            </a:r>
            <a:endParaRPr sz="3000"/>
          </a:p>
        </p:txBody>
      </p:sp>
      <p:sp>
        <p:nvSpPr>
          <p:cNvPr id="151" name="Google Shape;151;p21"/>
          <p:cNvSpPr txBox="1"/>
          <p:nvPr>
            <p:ph idx="1" type="body"/>
          </p:nvPr>
        </p:nvSpPr>
        <p:spPr>
          <a:xfrm>
            <a:off x="805650" y="1469275"/>
            <a:ext cx="3090300" cy="25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3600">
                <a:solidFill>
                  <a:srgbClr val="0000FF"/>
                </a:solidFill>
              </a:rPr>
              <a:t>비콘,카드 출결</a:t>
            </a:r>
            <a:endParaRPr sz="3600">
              <a:solidFill>
                <a:srgbClr val="0000FF"/>
              </a:solidFill>
            </a:endParaRPr>
          </a:p>
        </p:txBody>
      </p:sp>
      <p:pic>
        <p:nvPicPr>
          <p:cNvPr id="152" name="Google Shape;152;p21"/>
          <p:cNvPicPr preferRelativeResize="0"/>
          <p:nvPr/>
        </p:nvPicPr>
        <p:blipFill rotWithShape="1">
          <a:blip r:embed="rId3">
            <a:alphaModFix/>
          </a:blip>
          <a:srcRect b="0" l="2056" r="0" t="0"/>
          <a:stretch/>
        </p:blipFill>
        <p:spPr>
          <a:xfrm>
            <a:off x="4248075" y="1077900"/>
            <a:ext cx="3361375" cy="308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